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3" r:id="rId1"/>
  </p:sldMasterIdLst>
  <p:sldIdLst>
    <p:sldId id="256" r:id="rId2"/>
    <p:sldId id="276" r:id="rId3"/>
    <p:sldId id="257" r:id="rId4"/>
    <p:sldId id="260" r:id="rId5"/>
    <p:sldId id="303" r:id="rId6"/>
    <p:sldId id="271" r:id="rId7"/>
    <p:sldId id="294" r:id="rId8"/>
    <p:sldId id="261" r:id="rId9"/>
    <p:sldId id="275" r:id="rId10"/>
    <p:sldId id="273" r:id="rId11"/>
    <p:sldId id="274" r:id="rId12"/>
    <p:sldId id="304" r:id="rId13"/>
    <p:sldId id="264" r:id="rId14"/>
    <p:sldId id="297" r:id="rId15"/>
    <p:sldId id="298" r:id="rId16"/>
    <p:sldId id="299" r:id="rId17"/>
    <p:sldId id="300" r:id="rId18"/>
    <p:sldId id="301" r:id="rId19"/>
    <p:sldId id="305" r:id="rId20"/>
    <p:sldId id="266" r:id="rId21"/>
    <p:sldId id="306" r:id="rId22"/>
    <p:sldId id="307" r:id="rId23"/>
    <p:sldId id="308" r:id="rId24"/>
    <p:sldId id="309" r:id="rId25"/>
    <p:sldId id="262" r:id="rId26"/>
    <p:sldId id="27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2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300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22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09138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81177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116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5032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020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4156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5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4360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7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1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661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5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581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19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56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5535" y="506556"/>
            <a:ext cx="6480930" cy="1789604"/>
          </a:xfrm>
        </p:spPr>
        <p:txBody>
          <a:bodyPr>
            <a:normAutofit/>
          </a:bodyPr>
          <a:lstStyle/>
          <a:p>
            <a:r>
              <a:rPr lang="en-US" sz="6600" dirty="0"/>
              <a:t>DATABASE</a:t>
            </a:r>
          </a:p>
        </p:txBody>
      </p:sp>
      <p:pic>
        <p:nvPicPr>
          <p:cNvPr id="4" name="Picture 3" descr="A close up of a barrel&#10;&#10;Description automatically generated">
            <a:extLst>
              <a:ext uri="{FF2B5EF4-FFF2-40B4-BE49-F238E27FC236}">
                <a16:creationId xmlns:a16="http://schemas.microsoft.com/office/drawing/2014/main" id="{5ABCC76C-31EE-4012-970E-8525D379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90" y="2296160"/>
            <a:ext cx="8888889" cy="457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43006C0-9CF0-4AD0-9C72-B3F9942A8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07D36E-6608-46E6-857A-E172960BB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20660E-F826-4655-BB97-984B17FE5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36D89EE-FA2B-4C32-8C00-B2C6ED21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DCB7AC-BD32-4C9B-B30D-4CEE912F512E}"/>
              </a:ext>
            </a:extLst>
          </p:cNvPr>
          <p:cNvSpPr/>
          <p:nvPr/>
        </p:nvSpPr>
        <p:spPr>
          <a:xfrm>
            <a:off x="509570" y="2686381"/>
            <a:ext cx="4255302" cy="2276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20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600" dirty="0">
                <a:latin typeface="Bookman Old Style" panose="02050604050505020204" pitchFamily="18" charset="0"/>
              </a:rPr>
              <a:t>Data is stored in </a:t>
            </a:r>
            <a:r>
              <a:rPr lang="en-US" sz="16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TABLES</a:t>
            </a:r>
            <a:r>
              <a:rPr lang="en-US" sz="1600" dirty="0">
                <a:latin typeface="Bookman Old Style" panose="02050604050505020204" pitchFamily="18" charset="0"/>
              </a:rPr>
              <a:t>, which consists of many </a:t>
            </a:r>
            <a:r>
              <a:rPr lang="en-US" sz="16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RECORDS</a:t>
            </a:r>
            <a:r>
              <a:rPr lang="en-US" sz="1600" b="1" dirty="0">
                <a:latin typeface="Bookman Old Style" panose="02050604050505020204" pitchFamily="18" charset="0"/>
              </a:rPr>
              <a:t> </a:t>
            </a:r>
            <a:r>
              <a:rPr lang="en-US" sz="1600" dirty="0">
                <a:latin typeface="Bookman Old Style" panose="02050604050505020204" pitchFamily="18" charset="0"/>
              </a:rPr>
              <a:t>and each record consists of several </a:t>
            </a:r>
            <a:r>
              <a:rPr lang="en-US" sz="16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FIELDS</a:t>
            </a:r>
            <a:r>
              <a:rPr lang="en-US" sz="1600" b="1" dirty="0">
                <a:latin typeface="Bookman Old Style" panose="02050604050505020204" pitchFamily="18" charset="0"/>
              </a:rPr>
              <a:t> </a:t>
            </a:r>
            <a:r>
              <a:rPr lang="en-US" sz="1600" dirty="0">
                <a:latin typeface="Bookman Old Style" panose="02050604050505020204" pitchFamily="18" charset="0"/>
              </a:rPr>
              <a:t>which has many different </a:t>
            </a:r>
            <a:r>
              <a:rPr lang="en-US" sz="16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DATA TYPES</a:t>
            </a:r>
            <a:r>
              <a:rPr lang="en-US" sz="1600" dirty="0">
                <a:latin typeface="Bookman Old Style" panose="02050604050505020204" pitchFamily="18" charset="0"/>
              </a:rPr>
              <a:t>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2204605-AA94-4DD2-92A5-F156ECED7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61" y="1162096"/>
            <a:ext cx="6200163" cy="4076607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8307F8-152F-4244-A9FE-8D30EFFB7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CE4502-B6BF-44E7-B89C-239CB9F8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74" y="545102"/>
            <a:ext cx="4544695" cy="15961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cap="none" dirty="0">
                <a:latin typeface="Bookman Old Style" panose="02050604050505020204" pitchFamily="18" charset="0"/>
              </a:rPr>
              <a:t>Relational Database Concepts</a:t>
            </a:r>
          </a:p>
        </p:txBody>
      </p:sp>
    </p:spTree>
    <p:extLst>
      <p:ext uri="{BB962C8B-B14F-4D97-AF65-F5344CB8AC3E}">
        <p14:creationId xmlns:p14="http://schemas.microsoft.com/office/powerpoint/2010/main" val="242093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43006C0-9CF0-4AD0-9C72-B3F9942A8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07D36E-6608-46E6-857A-E172960BB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20660E-F826-4655-BB97-984B17FE5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36D89EE-FA2B-4C32-8C00-B2C6ED21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34B752-8F2F-412C-92F8-A911EA14039E}"/>
              </a:ext>
            </a:extLst>
          </p:cNvPr>
          <p:cNvSpPr txBox="1"/>
          <p:nvPr/>
        </p:nvSpPr>
        <p:spPr>
          <a:xfrm>
            <a:off x="454200" y="1666267"/>
            <a:ext cx="6926314" cy="5077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 lvl="0"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Entity- </a:t>
            </a:r>
            <a:r>
              <a:rPr lang="en-US" sz="1400" dirty="0">
                <a:latin typeface="Bookman Old Style" panose="02050604050505020204" pitchFamily="18" charset="0"/>
              </a:rPr>
              <a:t>A database entity in a relational database refers to a real-world object, concept, or thing that can be distinctly identified. </a:t>
            </a:r>
          </a:p>
          <a:p>
            <a:pPr marL="114300" lvl="0"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 dirty="0">
                <a:latin typeface="Bookman Old Style" panose="02050604050505020204" pitchFamily="18" charset="0"/>
              </a:rPr>
              <a:t>Example in a database for a library, entities could include books, authors, borrowers, and so on. </a:t>
            </a:r>
          </a:p>
          <a:p>
            <a:pPr marL="114300" lvl="0"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 dirty="0">
                <a:latin typeface="Bookman Old Style" panose="02050604050505020204" pitchFamily="18" charset="0"/>
              </a:rPr>
              <a:t>Each entity is typically represented as a table in a database, where each row corresponds to an instance of that entity.</a:t>
            </a:r>
          </a:p>
          <a:p>
            <a:pPr marL="114300" lvl="0"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 dirty="0">
                <a:latin typeface="Bookman Old Style" panose="02050604050505020204" pitchFamily="18" charset="0"/>
              </a:rPr>
              <a:t>A </a:t>
            </a:r>
            <a:r>
              <a:rPr lang="en-US" sz="14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table</a:t>
            </a:r>
            <a:r>
              <a:rPr lang="en-US" sz="1400" dirty="0">
                <a:latin typeface="Bookman Old Style" panose="02050604050505020204" pitchFamily="18" charset="0"/>
              </a:rPr>
              <a:t> is a collection of related data organized into rows and columns. It is one of the most fundamental database objects and is used to store structured data.</a:t>
            </a:r>
          </a:p>
          <a:p>
            <a:pPr marL="114300" lvl="0"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Tuples </a:t>
            </a:r>
            <a:r>
              <a:rPr lang="en-US" sz="1400" dirty="0">
                <a:latin typeface="Bookman Old Style" panose="02050604050505020204" pitchFamily="18" charset="0"/>
              </a:rPr>
              <a:t>– A single entry in a table. It is also called </a:t>
            </a:r>
            <a:r>
              <a:rPr lang="en-US" sz="1400" b="1" dirty="0">
                <a:latin typeface="Bookman Old Style" panose="02050604050505020204" pitchFamily="18" charset="0"/>
              </a:rPr>
              <a:t>a record or a row </a:t>
            </a:r>
          </a:p>
          <a:p>
            <a:pPr marL="114300" lvl="0"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4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Attributes</a:t>
            </a:r>
            <a:r>
              <a:rPr lang="en-US" sz="1400" dirty="0">
                <a:latin typeface="Bookman Old Style" panose="02050604050505020204" pitchFamily="18" charset="0"/>
              </a:rPr>
              <a:t>-the </a:t>
            </a:r>
            <a:r>
              <a:rPr lang="en-US" sz="1400" b="1" dirty="0">
                <a:latin typeface="Bookman Old Style" panose="02050604050505020204" pitchFamily="18" charset="0"/>
              </a:rPr>
              <a:t>column are called attributes</a:t>
            </a:r>
            <a:r>
              <a:rPr lang="en-US" sz="1400" dirty="0">
                <a:latin typeface="Bookman Old Style" panose="02050604050505020204" pitchFamily="18" charset="0"/>
              </a:rPr>
              <a:t>, which describes each tuples. Also refers to as fields  </a:t>
            </a:r>
            <a:br>
              <a:rPr lang="en-US" sz="1400" dirty="0">
                <a:latin typeface="Bookman Old Style" panose="02050604050505020204" pitchFamily="18" charset="0"/>
              </a:rPr>
            </a:br>
            <a:endParaRPr lang="en-US" sz="1400" dirty="0">
              <a:latin typeface="Bookman Old Style" panose="02050604050505020204" pitchFamily="18" charset="0"/>
            </a:endParaRPr>
          </a:p>
        </p:txBody>
      </p:sp>
      <p:pic>
        <p:nvPicPr>
          <p:cNvPr id="5" name="Picture 4" descr="Diagram, table&#10;&#10;Description automatically generated">
            <a:extLst>
              <a:ext uri="{FF2B5EF4-FFF2-40B4-BE49-F238E27FC236}">
                <a16:creationId xmlns:a16="http://schemas.microsoft.com/office/drawing/2014/main" id="{43B64C6A-B7C8-47A2-B8DB-3B16DCDBC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39" r="7017" b="24884"/>
          <a:stretch/>
        </p:blipFill>
        <p:spPr>
          <a:xfrm>
            <a:off x="7756070" y="2231824"/>
            <a:ext cx="3896625" cy="2394350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8307F8-152F-4244-A9FE-8D30EFFB7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60FDC-4F82-4260-94D2-E6228FE9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68124" cy="4292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200" dirty="0"/>
              <a:t>Elements of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334864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43006C0-9CF0-4AD0-9C72-B3F9942A8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07D36E-6608-46E6-857A-E172960BB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20660E-F826-4655-BB97-984B17FE5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36D89EE-FA2B-4C32-8C00-B2C6ED21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34B752-8F2F-412C-92F8-A911EA14039E}"/>
              </a:ext>
            </a:extLst>
          </p:cNvPr>
          <p:cNvSpPr txBox="1"/>
          <p:nvPr/>
        </p:nvSpPr>
        <p:spPr>
          <a:xfrm>
            <a:off x="414878" y="1414158"/>
            <a:ext cx="6926314" cy="5077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Tuple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Also known as a "row" or "record," a tuple is a single entry or data point within a table. It represents a specific instance of an entity. In a table, a tuple contains values for each attribute defined in the table.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Attributes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Attributes are the characteristics or properties that describe a particular entity. In the context of a database table, they correspond to the columns. Each attribute defines a specific type of information that can be stored for each tuple (row) in the table. For example, in a "Person" table, attributes could include "Name," "Age," "Address," etc.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Record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 "record" is another term for a tuple. It refers to a single instance or data entry within a table, containing values for each attribute. This term is sometimes used interchangeably with "tuple" or "row."</a:t>
            </a: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Field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 "field" is another term for an attribute. It refers to a specific piece of data within a record (tuple). Each field corresponds to a column in a database table and holds a specific type of information.</a:t>
            </a:r>
          </a:p>
        </p:txBody>
      </p:sp>
      <p:pic>
        <p:nvPicPr>
          <p:cNvPr id="5" name="Picture 4" descr="Diagram, table&#10;&#10;Description automatically generated">
            <a:extLst>
              <a:ext uri="{FF2B5EF4-FFF2-40B4-BE49-F238E27FC236}">
                <a16:creationId xmlns:a16="http://schemas.microsoft.com/office/drawing/2014/main" id="{43B64C6A-B7C8-47A2-B8DB-3B16DCDBC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39" r="7017" b="24884"/>
          <a:stretch/>
        </p:blipFill>
        <p:spPr>
          <a:xfrm>
            <a:off x="7756070" y="2231824"/>
            <a:ext cx="3896625" cy="2394350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8307F8-152F-4244-A9FE-8D30EFFB7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60FDC-4F82-4260-94D2-E6228FE9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68124" cy="4292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200" dirty="0"/>
              <a:t>Key Relational Database terms</a:t>
            </a:r>
          </a:p>
        </p:txBody>
      </p:sp>
    </p:spTree>
    <p:extLst>
      <p:ext uri="{BB962C8B-B14F-4D97-AF65-F5344CB8AC3E}">
        <p14:creationId xmlns:p14="http://schemas.microsoft.com/office/powerpoint/2010/main" val="1148010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4182" y="1219436"/>
            <a:ext cx="537466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Databases use two or more tables linked together (to form a relationship).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Databases do not store all the data in the same table.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Repeated data is moved into it's own table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you form the relationship? (link the tables)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link the tables, we need to use a common field.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common field is data that appears in BOTH tables.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2842" y="117576"/>
            <a:ext cx="6261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Relationship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1813190"/>
            <a:ext cx="5885168" cy="27588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0284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4B7E-F554-4491-87AB-45FB7002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56567"/>
            <a:ext cx="10364451" cy="1596177"/>
          </a:xfrm>
        </p:spPr>
        <p:txBody>
          <a:bodyPr/>
          <a:lstStyle/>
          <a:p>
            <a:r>
              <a:rPr lang="en-US" dirty="0"/>
              <a:t>Database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93DF5-41F8-409E-85D4-174D62735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68" y="2409825"/>
            <a:ext cx="412786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66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E8CF-7A3A-45E3-A8F8-F6CFDE64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50" y="181670"/>
            <a:ext cx="10364451" cy="676883"/>
          </a:xfrm>
        </p:spPr>
        <p:txBody>
          <a:bodyPr anchor="t"/>
          <a:lstStyle/>
          <a:p>
            <a:r>
              <a:rPr lang="en-US" dirty="0"/>
              <a:t>Primary 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C5DB9-5CDC-48D9-87BA-35E5E9E21DD9}"/>
              </a:ext>
            </a:extLst>
          </p:cNvPr>
          <p:cNvSpPr txBox="1"/>
          <p:nvPr/>
        </p:nvSpPr>
        <p:spPr>
          <a:xfrm>
            <a:off x="195280" y="1805095"/>
            <a:ext cx="6266481" cy="374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Bookman Old Style" panose="02050604050505020204" pitchFamily="18" charset="0"/>
              </a:rPr>
              <a:t>A </a:t>
            </a:r>
            <a:r>
              <a:rPr lang="en-US" sz="16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Primary Key </a:t>
            </a:r>
            <a:r>
              <a:rPr lang="en-US" sz="1600" dirty="0">
                <a:latin typeface="Bookman Old Style" panose="02050604050505020204" pitchFamily="18" charset="0"/>
              </a:rPr>
              <a:t>is a column(s) within a relational database table that uniquely represents each record in the table.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Bookman Old Style" panose="02050604050505020204" pitchFamily="18" charset="0"/>
              </a:rPr>
              <a:t>For example, the ideal primary key for a table of students would be their ID number, as this would uniquely identify each student in the table.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Bookman Old Style" panose="02050604050505020204" pitchFamily="18" charset="0"/>
              </a:rPr>
              <a:t>The main purpose of having a primary key is to identify each unique record in a particular table.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Bookman Old Style" panose="02050604050505020204" pitchFamily="18" charset="0"/>
              </a:rPr>
              <a:t>This makes it far easier to search and identify records</a:t>
            </a: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6" name="Picture 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0E0F62E-0D97-4520-85A6-F35863B2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519" y="1528212"/>
            <a:ext cx="4586881" cy="35517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712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43006C0-9CF0-4AD0-9C72-B3F9942A8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07D36E-6608-46E6-857A-E172960BB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20660E-F826-4655-BB97-984B17FE5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36D89EE-FA2B-4C32-8C00-B2C6ED21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C5DB9-5CDC-48D9-87BA-35E5E9E21DD9}"/>
              </a:ext>
            </a:extLst>
          </p:cNvPr>
          <p:cNvSpPr txBox="1"/>
          <p:nvPr/>
        </p:nvSpPr>
        <p:spPr>
          <a:xfrm>
            <a:off x="247650" y="1617088"/>
            <a:ext cx="4626777" cy="3790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600" dirty="0">
                <a:latin typeface="Bookman Old Style" panose="02050604050505020204" pitchFamily="18" charset="0"/>
              </a:rPr>
              <a:t>A foreign key is a key used to link two tables together. This is sometimes also called as a </a:t>
            </a:r>
            <a:r>
              <a:rPr lang="en-US" sz="16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referencing key.</a:t>
            </a:r>
          </a:p>
          <a:p>
            <a:pPr defTabSz="91440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1600" dirty="0">
                <a:latin typeface="Bookman Old Style" panose="02050604050505020204" pitchFamily="18" charset="0"/>
              </a:rPr>
              <a:t>A foreign key is a column or a combination of columns whose values match a primary key in a different table.</a:t>
            </a:r>
          </a:p>
          <a:p>
            <a:pPr indent="-228600" algn="ctr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cap="all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3122DA-82EA-4DBB-860F-9DD076AE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752" y="1617088"/>
            <a:ext cx="6200163" cy="3487591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8307F8-152F-4244-A9FE-8D30EFFB7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EE8CF-7A3A-45E3-A8F8-F6CFDE64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76" y="319469"/>
            <a:ext cx="3893976" cy="7580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4160223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43006C0-9CF0-4AD0-9C72-B3F9942A8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07D36E-6608-46E6-857A-E172960BB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20660E-F826-4655-BB97-984B17FE5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36D89EE-FA2B-4C32-8C00-B2C6ED21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9C5DB9-5CDC-48D9-87BA-35E5E9E21DD9}"/>
              </a:ext>
            </a:extLst>
          </p:cNvPr>
          <p:cNvSpPr txBox="1"/>
          <p:nvPr/>
        </p:nvSpPr>
        <p:spPr>
          <a:xfrm>
            <a:off x="457199" y="1150363"/>
            <a:ext cx="10620375" cy="236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20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latin typeface="Bookman Old Style" panose="02050604050505020204" pitchFamily="18" charset="0"/>
              </a:rPr>
              <a:t>A composite key, is a combination of two or more columns in a table that can be used to uniquely identify each row in the table. </a:t>
            </a:r>
          </a:p>
          <a:p>
            <a:pPr defTabSz="914400">
              <a:lnSpc>
                <a:spcPct val="20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latin typeface="Bookman Old Style" panose="02050604050505020204" pitchFamily="18" charset="0"/>
              </a:rPr>
              <a:t>Being unique can only be done when the columns are combined; </a:t>
            </a:r>
          </a:p>
          <a:p>
            <a:pPr defTabSz="914400">
              <a:lnSpc>
                <a:spcPct val="20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>
                <a:latin typeface="Bookman Old Style" panose="02050604050505020204" pitchFamily="18" charset="0"/>
              </a:rPr>
              <a:t>If the column are taken individually by themselves then the columns are not unique.</a:t>
            </a:r>
            <a:endParaRPr lang="en-US" cap="all" dirty="0">
              <a:latin typeface="Bookman Old Style" panose="0205060405050502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8307F8-152F-4244-A9FE-8D30EFFB7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EE8CF-7A3A-45E3-A8F8-F6CFDE64E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651" y="340474"/>
            <a:ext cx="5036174" cy="7580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Composite key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3783138A-672C-4D12-8C2B-F4DC69D49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15" y="3904670"/>
            <a:ext cx="6690391" cy="2233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5800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01CB-189E-4415-A8CC-8283AFAD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51818"/>
            <a:ext cx="10364451" cy="686408"/>
          </a:xfrm>
        </p:spPr>
        <p:txBody>
          <a:bodyPr anchor="t"/>
          <a:lstStyle/>
          <a:p>
            <a:r>
              <a:rPr lang="en-US" dirty="0"/>
              <a:t>Candidate 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5FCAB-8483-4B02-A401-740A105ECA2C}"/>
              </a:ext>
            </a:extLst>
          </p:cNvPr>
          <p:cNvSpPr txBox="1"/>
          <p:nvPr/>
        </p:nvSpPr>
        <p:spPr>
          <a:xfrm>
            <a:off x="619125" y="1519369"/>
            <a:ext cx="4705350" cy="295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A candidate key is a column or a set of columns that can qualify to be used as a primary key in the database. </a:t>
            </a:r>
          </a:p>
          <a:p>
            <a:pPr>
              <a:lnSpc>
                <a:spcPct val="150000"/>
              </a:lnSpc>
            </a:pPr>
            <a:endParaRPr lang="en-US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There can be multiple candidate keys in a database relation and each candidate can work as a primary key for the table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3D47AA2-C951-4A6D-98CF-7FF1FD1D1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87"/>
          <a:stretch/>
        </p:blipFill>
        <p:spPr>
          <a:xfrm>
            <a:off x="5959088" y="2240094"/>
            <a:ext cx="5613787" cy="1969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46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01CB-189E-4415-A8CC-8283AFAD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51818"/>
            <a:ext cx="10364451" cy="686408"/>
          </a:xfrm>
        </p:spPr>
        <p:txBody>
          <a:bodyPr anchor="t"/>
          <a:lstStyle/>
          <a:p>
            <a:r>
              <a:rPr lang="en-US" dirty="0"/>
              <a:t>secondary 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5FCAB-8483-4B02-A401-740A105ECA2C}"/>
              </a:ext>
            </a:extLst>
          </p:cNvPr>
          <p:cNvSpPr txBox="1"/>
          <p:nvPr/>
        </p:nvSpPr>
        <p:spPr>
          <a:xfrm>
            <a:off x="630010" y="1485611"/>
            <a:ext cx="10103303" cy="378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A secondary key, also known as an "alternative key" or "non-primary key," is a field or combination of fields in a database table that can be used to identify records. Unlike a primary key, a secondary key may contain duplicate values.</a:t>
            </a:r>
          </a:p>
          <a:p>
            <a:pPr>
              <a:lnSpc>
                <a:spcPct val="150000"/>
              </a:lnSpc>
            </a:pPr>
            <a:endParaRPr lang="en-US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For example, consider a database of students where each student has a unique student ID (which would be the primary key).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The students' names could also be used as a secondary key, even though names may not be unique. This secondary key could still be useful for searching and organizing the data </a:t>
            </a:r>
          </a:p>
        </p:txBody>
      </p:sp>
    </p:spTree>
    <p:extLst>
      <p:ext uri="{BB962C8B-B14F-4D97-AF65-F5344CB8AC3E}">
        <p14:creationId xmlns:p14="http://schemas.microsoft.com/office/powerpoint/2010/main" val="110433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948A-4089-4E18-B476-0AF43919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F4E75-F4D7-4724-9984-25FBD82B92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34" y="2016572"/>
            <a:ext cx="5849603" cy="3998148"/>
          </a:xfrm>
        </p:spPr>
        <p:txBody>
          <a:bodyPr/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what is a database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different types of databases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and contrast types of Databases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what is a relational database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different types of keys used in a relational database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data types used in databases</a:t>
            </a:r>
          </a:p>
          <a:p>
            <a:pPr marL="0" indent="0">
              <a:buNone/>
            </a:pPr>
            <a:endParaRPr lang="en-US" cap="none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9A296AD-35F0-4065-8F8B-4ABB5ABAB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03"/>
          <a:stretch/>
        </p:blipFill>
        <p:spPr>
          <a:xfrm>
            <a:off x="7680960" y="2814320"/>
            <a:ext cx="3921117" cy="28244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52608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43250" y="90952"/>
            <a:ext cx="6410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 Relationships</a:t>
            </a:r>
          </a:p>
        </p:txBody>
      </p:sp>
      <p:sp>
        <p:nvSpPr>
          <p:cNvPr id="3" name="Rectangle 2"/>
          <p:cNvSpPr/>
          <p:nvPr/>
        </p:nvSpPr>
        <p:spPr>
          <a:xfrm>
            <a:off x="816427" y="1069297"/>
            <a:ext cx="10186307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relationship refers to the logical association or connection between two or more tables based on a common field or set of fields. These relationships are established to represent how data in one table is related to data in another table.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both the Primary and Foreign key to link the tables and form a relationship between tables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889" t="14636" r="1155" b="4135"/>
          <a:stretch/>
        </p:blipFill>
        <p:spPr>
          <a:xfrm>
            <a:off x="2724686" y="3784271"/>
            <a:ext cx="7828856" cy="218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6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D6B4-D83B-48DD-9AF4-154131B5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08275"/>
            <a:ext cx="10364451" cy="54081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Referential integrity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FF745-4983-45D4-B92D-8AB2104D1ADD}"/>
              </a:ext>
            </a:extLst>
          </p:cNvPr>
          <p:cNvSpPr txBox="1"/>
          <p:nvPr/>
        </p:nvSpPr>
        <p:spPr>
          <a:xfrm>
            <a:off x="423181" y="849087"/>
            <a:ext cx="10680247" cy="586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Ensures that relationships between tables are maintained consistently. It is a set of rules and constraints that dictate how data in related tables should be handled.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Uses two rules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Bookman Old Style" panose="02050604050505020204" pitchFamily="18" charset="0"/>
              </a:rPr>
              <a:t>Foreign Key Constraint: </a:t>
            </a:r>
            <a:r>
              <a:rPr lang="en-US" dirty="0">
                <a:latin typeface="Bookman Old Style" panose="02050604050505020204" pitchFamily="18" charset="0"/>
              </a:rPr>
              <a:t>states that a value in one table's foreign key column corresponds to a valid primary key value in another 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Bookman Old Style" panose="02050604050505020204" pitchFamily="18" charset="0"/>
              </a:rPr>
              <a:t>Cascading Actions: </a:t>
            </a:r>
            <a:r>
              <a:rPr lang="en-US" dirty="0">
                <a:latin typeface="Bookman Old Style" panose="02050604050505020204" pitchFamily="18" charset="0"/>
              </a:rPr>
              <a:t>state that what happens when a related record is modified or deleted. It uses either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CASCADE: if a record in the primary table is modified or deleted, the corresponding records in the related table will also be modified or deleted.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SET NULL: if a record in the primary table is modified or deleted, the foreign key values in the related table will be set to NULL.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RESTRICT/NO ACTION: if a record in the primary table is modified or deleted, the action will be restricted if there are related records in the related table.</a:t>
            </a:r>
          </a:p>
          <a:p>
            <a:pPr>
              <a:lnSpc>
                <a:spcPct val="150000"/>
              </a:lnSpc>
            </a:pP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410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D6B4-D83B-48DD-9AF4-154131B5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08275"/>
            <a:ext cx="10364451" cy="812954"/>
          </a:xfrm>
        </p:spPr>
        <p:txBody>
          <a:bodyPr>
            <a:noAutofit/>
          </a:bodyPr>
          <a:lstStyle/>
          <a:p>
            <a:r>
              <a:rPr lang="en-US" sz="4800" dirty="0"/>
              <a:t>Indexing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FF745-4983-45D4-B92D-8AB2104D1ADD}"/>
              </a:ext>
            </a:extLst>
          </p:cNvPr>
          <p:cNvSpPr txBox="1"/>
          <p:nvPr/>
        </p:nvSpPr>
        <p:spPr>
          <a:xfrm>
            <a:off x="434067" y="996044"/>
            <a:ext cx="6440262" cy="5031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An index is a separate data structure used to optimize the retrieval of rows from a table.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It can be created on one or more columns of a table to facilitate faster data retrieval.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An index does not have to contain unique values. It can be created on any column(s) in a table, whether or not they have unique values.</a:t>
            </a:r>
          </a:p>
          <a:p>
            <a:pPr>
              <a:lnSpc>
                <a:spcPct val="150000"/>
              </a:lnSpc>
            </a:pPr>
            <a:endParaRPr lang="en-US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While a primary key creates an index on the specified column(s) to enforce uniqueness, indexes can also be created independently of primary keys for various optimization purposes.</a:t>
            </a:r>
          </a:p>
        </p:txBody>
      </p:sp>
    </p:spTree>
    <p:extLst>
      <p:ext uri="{BB962C8B-B14F-4D97-AF65-F5344CB8AC3E}">
        <p14:creationId xmlns:p14="http://schemas.microsoft.com/office/powerpoint/2010/main" val="1295412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D6B4-D83B-48DD-9AF4-154131B5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88" y="623960"/>
            <a:ext cx="10364451" cy="540812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Activity- 5 minutes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FF745-4983-45D4-B92D-8AB2104D1ADD}"/>
              </a:ext>
            </a:extLst>
          </p:cNvPr>
          <p:cNvSpPr txBox="1"/>
          <p:nvPr/>
        </p:nvSpPr>
        <p:spPr>
          <a:xfrm>
            <a:off x="1691366" y="1578430"/>
            <a:ext cx="8541205" cy="1137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ookman Old Style" panose="02050604050505020204" pitchFamily="18" charset="0"/>
              </a:rPr>
              <a:t>Research on the main differences between a primary key and an index </a:t>
            </a:r>
          </a:p>
        </p:txBody>
      </p:sp>
      <p:pic>
        <p:nvPicPr>
          <p:cNvPr id="5" name="Picture 4" descr="A light bulb with a key&#10;&#10;Description automatically generated">
            <a:extLst>
              <a:ext uri="{FF2B5EF4-FFF2-40B4-BE49-F238E27FC236}">
                <a16:creationId xmlns:a16="http://schemas.microsoft.com/office/drawing/2014/main" id="{CC93D49E-1DD3-9081-E0EE-F7680BD2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66" y="2688900"/>
            <a:ext cx="3471863" cy="34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58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D6B4-D83B-48DD-9AF4-154131B5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08275"/>
            <a:ext cx="10364451" cy="540812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Activity- </a:t>
            </a:r>
            <a:r>
              <a:rPr lang="en-US"/>
              <a:t>5 minutes-solution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FF745-4983-45D4-B92D-8AB2104D1ADD}"/>
              </a:ext>
            </a:extLst>
          </p:cNvPr>
          <p:cNvSpPr txBox="1"/>
          <p:nvPr/>
        </p:nvSpPr>
        <p:spPr>
          <a:xfrm>
            <a:off x="423181" y="849087"/>
            <a:ext cx="10680247" cy="5031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The main differences between a primary key and an index are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Purpose: </a:t>
            </a:r>
            <a:r>
              <a:rPr lang="en-US" dirty="0">
                <a:latin typeface="Bookman Old Style" panose="02050604050505020204" pitchFamily="18" charset="0"/>
              </a:rPr>
              <a:t>The primary key is primarily used to uniquely identify records in a table and enforce data integrity. An index is used to optimize data retrieval operations, making queries run faster.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Uniqueness: </a:t>
            </a:r>
            <a:r>
              <a:rPr lang="en-US" dirty="0">
                <a:latin typeface="Bookman Old Style" panose="02050604050505020204" pitchFamily="18" charset="0"/>
              </a:rPr>
              <a:t>A primary key must contain unique values for each record in a table.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An index does not require uniqueness in the indexed column(s).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Constraints: </a:t>
            </a:r>
            <a:r>
              <a:rPr lang="en-US" dirty="0">
                <a:latin typeface="Bookman Old Style" panose="02050604050505020204" pitchFamily="18" charset="0"/>
              </a:rPr>
              <a:t>A primary key is a constraint that enforces uniqueness and non-null values.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An index is a performance optimization tool that does not impose constraints on the data.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Number of Keys</a:t>
            </a:r>
            <a:r>
              <a:rPr lang="en-US" dirty="0">
                <a:latin typeface="Bookman Old Style" panose="02050604050505020204" pitchFamily="18" charset="0"/>
              </a:rPr>
              <a:t>: There can be only one primary key per table.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Multiple indexes can be created on one or more columns of a table.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okman Old Style" panose="02050604050505020204" pitchFamily="18" charset="0"/>
              </a:rPr>
              <a:t>Automatic Creation:  </a:t>
            </a:r>
            <a:r>
              <a:rPr lang="en-US" dirty="0">
                <a:latin typeface="Bookman Old Style" panose="02050604050505020204" pitchFamily="18" charset="0"/>
              </a:rPr>
              <a:t>A primary key implicitly creates an index to enforce uniqueness.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Indexes can be created independently of primary keys for various optimization purposes.</a:t>
            </a:r>
          </a:p>
        </p:txBody>
      </p:sp>
    </p:spTree>
    <p:extLst>
      <p:ext uri="{BB962C8B-B14F-4D97-AF65-F5344CB8AC3E}">
        <p14:creationId xmlns:p14="http://schemas.microsoft.com/office/powerpoint/2010/main" val="3451238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>
            <a:extLst>
              <a:ext uri="{FF2B5EF4-FFF2-40B4-BE49-F238E27FC236}">
                <a16:creationId xmlns:a16="http://schemas.microsoft.com/office/drawing/2014/main" id="{80DF651B-0216-4CE1-9993-9C81C462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9D7307-36F7-47F8-9931-AB5BAC7C4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1375" y="0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atin typeface="+mj-lt"/>
                <a:ea typeface="+mj-ea"/>
                <a:cs typeface="+mj-cs"/>
              </a:rPr>
              <a:t>Advantages of a Relational database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522461" y="1323976"/>
            <a:ext cx="7779694" cy="4848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lvl="0" indent="-228600" defTabSz="914400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data redundancy  </a:t>
            </a:r>
          </a:p>
          <a:p>
            <a:pPr marL="342900" lvl="0" indent="-228600" defTabSz="914400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updating </a:t>
            </a:r>
          </a:p>
          <a:p>
            <a:pPr marL="342900" lvl="0" indent="-228600" defTabSz="914400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inconsistency – as data is not duplicated, there is no risk of the same data item being stored differently in another record.</a:t>
            </a:r>
          </a:p>
          <a:p>
            <a:pPr marL="342900" lvl="0" indent="-228600" defTabSz="914400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 data integrity</a:t>
            </a:r>
          </a:p>
          <a:p>
            <a:pPr marL="342900" lvl="0" indent="-228600" defTabSz="914400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Interdependence from other application programs</a:t>
            </a:r>
          </a:p>
          <a:p>
            <a:pPr marL="342900" lvl="0" indent="-228600" defTabSz="914400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data security</a:t>
            </a:r>
          </a:p>
          <a:p>
            <a:pPr marL="342900" lvl="0" indent="-228600" defTabSz="914400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data entry, storage and retrieval cost</a:t>
            </a:r>
          </a:p>
          <a:p>
            <a:pPr marL="342900" lvl="0" indent="-228600" defTabSz="914400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development of new application program</a:t>
            </a:r>
          </a:p>
          <a:p>
            <a:pPr marL="342900" lvl="0" indent="-228600" defTabSz="914400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 – A relational database can be queried with greater flexibility than a flat-file system. </a:t>
            </a:r>
          </a:p>
        </p:txBody>
      </p:sp>
      <p:pic>
        <p:nvPicPr>
          <p:cNvPr id="3" name="Picture 2" descr="A silver and blue counter&#10;&#10;Description automatically generated">
            <a:extLst>
              <a:ext uri="{FF2B5EF4-FFF2-40B4-BE49-F238E27FC236}">
                <a16:creationId xmlns:a16="http://schemas.microsoft.com/office/drawing/2014/main" id="{4D2748D5-A40E-4192-871D-B163F4BFA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1" r="-2" b="14661"/>
          <a:stretch/>
        </p:blipFill>
        <p:spPr>
          <a:xfrm>
            <a:off x="9481354" y="1114425"/>
            <a:ext cx="2405847" cy="2020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7030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587" y="1678217"/>
            <a:ext cx="10427937" cy="2530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 systems are complex, difficult and time consuming to design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Substantial hardware and software start up cost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Damage to database affects virtually all application program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Extensive conversion cost in moving from a flat file database model to relational database model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 training required for all programmers and users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40727" y="574083"/>
            <a:ext cx="6261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Disadvantages of a Relational database</a:t>
            </a:r>
            <a:endParaRPr lang="en-US" sz="2400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barrel&#10;&#10;Description automatically generated">
            <a:extLst>
              <a:ext uri="{FF2B5EF4-FFF2-40B4-BE49-F238E27FC236}">
                <a16:creationId xmlns:a16="http://schemas.microsoft.com/office/drawing/2014/main" id="{945BDF88-DE02-4E4C-942B-7A9BFF7F6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755" y="4029076"/>
            <a:ext cx="4848225" cy="27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1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24B5-DBAC-4C4D-AFDB-AAC7FA5F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975" y="618517"/>
            <a:ext cx="5687051" cy="729368"/>
          </a:xfrm>
        </p:spPr>
        <p:txBody>
          <a:bodyPr anchor="t"/>
          <a:lstStyle/>
          <a:p>
            <a:r>
              <a:rPr lang="en-US" dirty="0"/>
              <a:t>Activity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A982E-5FB7-4096-9F6F-54CD42CFC3D0}"/>
              </a:ext>
            </a:extLst>
          </p:cNvPr>
          <p:cNvSpPr/>
          <p:nvPr/>
        </p:nvSpPr>
        <p:spPr>
          <a:xfrm>
            <a:off x="2790825" y="1984310"/>
            <a:ext cx="7372350" cy="46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</a:rPr>
              <a:t>Complete task 2 questions on worksheet</a:t>
            </a:r>
          </a:p>
        </p:txBody>
      </p:sp>
      <p:pic>
        <p:nvPicPr>
          <p:cNvPr id="5" name="Picture 4" descr="A picture containing text, writing implement, stationary, pen&#10;&#10;Description automatically generated">
            <a:extLst>
              <a:ext uri="{FF2B5EF4-FFF2-40B4-BE49-F238E27FC236}">
                <a16:creationId xmlns:a16="http://schemas.microsoft.com/office/drawing/2014/main" id="{301B65E1-185A-4ADE-950C-7D5BE4604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6" r="13502" b="11731"/>
          <a:stretch/>
        </p:blipFill>
        <p:spPr>
          <a:xfrm>
            <a:off x="3705225" y="3081502"/>
            <a:ext cx="3352800" cy="32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2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95ED52-E90A-465D-88C0-893C6EF48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21021B-E928-4355-9554-162D5B68A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barrel&#10;&#10;Description automatically generated">
            <a:extLst>
              <a:ext uri="{FF2B5EF4-FFF2-40B4-BE49-F238E27FC236}">
                <a16:creationId xmlns:a16="http://schemas.microsoft.com/office/drawing/2014/main" id="{3AEB3D27-4961-4F2D-A4C6-DA8502685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2" r="34931"/>
          <a:stretch/>
        </p:blipFill>
        <p:spPr>
          <a:xfrm>
            <a:off x="20" y="10"/>
            <a:ext cx="4070535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98F1ED-E15E-4A4F-A33F-1F14053F6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BC97462-8254-46AD-AAA5-6EB314CC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950" y="241976"/>
            <a:ext cx="6672886" cy="753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is a database?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316200" y="1237035"/>
            <a:ext cx="7603124" cy="44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200000"/>
              </a:lnSpc>
              <a:spcAft>
                <a:spcPts val="800"/>
              </a:spcAft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database is a collection of data that can be searched in a systematic way to maintain and retrieve information </a:t>
            </a:r>
          </a:p>
          <a:p>
            <a:pPr indent="-228600" defTabSz="914400">
              <a:lnSpc>
                <a:spcPct val="200000"/>
              </a:lnSpc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termed as a container that stores data</a:t>
            </a:r>
          </a:p>
          <a:p>
            <a:pPr indent="-228600" defTabSz="914400">
              <a:lnSpc>
                <a:spcPct val="200000"/>
              </a:lnSpc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the computer context and exist in digital form, so it is a computer-based record keeping system </a:t>
            </a:r>
            <a:r>
              <a:rPr lang="en-US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71C7DD-6CA4-4C72-AB0A-8DE10B613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74239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47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27889" y="555246"/>
            <a:ext cx="52380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Flat-file Database Model </a:t>
            </a:r>
          </a:p>
        </p:txBody>
      </p:sp>
      <p:sp>
        <p:nvSpPr>
          <p:cNvPr id="2" name="Rectangle 1"/>
          <p:cNvSpPr/>
          <p:nvPr/>
        </p:nvSpPr>
        <p:spPr>
          <a:xfrm>
            <a:off x="210336" y="1321903"/>
            <a:ext cx="6310207" cy="434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flat model is the earliest, simplest data model. </a:t>
            </a:r>
          </a:p>
          <a:p>
            <a:pPr fontAlgn="base"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simply lists all the data in a </a:t>
            </a:r>
            <a:r>
              <a:rPr lang="en-US" sz="1600" b="1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single table</a:t>
            </a:r>
            <a:r>
              <a:rPr lang="en-US" sz="1600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consisting of columns and rows.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Characteristics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redundancy</a:t>
            </a:r>
            <a:r>
              <a:rPr lang="en-US" sz="1600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the needless and unnecessary duplication of data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inconsistency</a:t>
            </a:r>
            <a:r>
              <a:rPr lang="en-US" sz="1600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errors in the values or format of data that should be identical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Access inefficient: </a:t>
            </a:r>
            <a:r>
              <a:rPr lang="en-US" sz="1600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order to access or manipulate the data, the computer has to read the entire flat file into memory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Simple database: </a:t>
            </a:r>
            <a:r>
              <a:rPr lang="en-US" sz="1600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 only be used for small data 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91" t="24184"/>
          <a:stretch/>
        </p:blipFill>
        <p:spPr>
          <a:xfrm>
            <a:off x="6728686" y="2424165"/>
            <a:ext cx="5074468" cy="2376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164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DB44-30A8-47CD-9025-F73D63670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215" y="406400"/>
            <a:ext cx="10364451" cy="1158054"/>
          </a:xfrm>
        </p:spPr>
        <p:txBody>
          <a:bodyPr/>
          <a:lstStyle/>
          <a:p>
            <a:r>
              <a:rPr lang="en-US" dirty="0"/>
              <a:t>Review Video</a:t>
            </a:r>
          </a:p>
        </p:txBody>
      </p:sp>
      <p:pic>
        <p:nvPicPr>
          <p:cNvPr id="4" name="Data Redundancy and Data Anomalies- Insertion , Deletion and Updation Anomalies in DBMS">
            <a:hlinkClick r:id="" action="ppaction://media"/>
            <a:extLst>
              <a:ext uri="{FF2B5EF4-FFF2-40B4-BE49-F238E27FC236}">
                <a16:creationId xmlns:a16="http://schemas.microsoft.com/office/drawing/2014/main" id="{65458DC8-F105-4681-A9B2-D196A073CE8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51" end="4334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" y="1656080"/>
            <a:ext cx="11084560" cy="47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3893221"/>
            <a:ext cx="8424862" cy="25193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/>
          <p:cNvSpPr/>
          <p:nvPr/>
        </p:nvSpPr>
        <p:spPr>
          <a:xfrm>
            <a:off x="871538" y="302547"/>
            <a:ext cx="10448924" cy="3505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Data Redundancy?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Redundancy is where you store the same data many times (duplicate data) in your table.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repeated data needs to be typed in over and over again which takes a long time.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example:-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patient's database contains several entries of duplicate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Hyde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03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63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E43006C0-9CF0-4AD0-9C72-B3F9942A8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A20B43-EA35-4D51-8E25-05F8B334E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166DB98-302A-46FE-BE82-C13AF10BC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4059663-8A30-44C3-8C60-8F31A6FE5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-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03C062EA-AE80-45B9-8844-3C2D7601C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07"/>
          <a:stretch/>
        </p:blipFill>
        <p:spPr>
          <a:xfrm>
            <a:off x="960120" y="1441594"/>
            <a:ext cx="6002432" cy="397217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A5DBE7-7AAD-48D9-A121-8102870FD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44019A0-B60C-4935-802C-2D3F7C3D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1246458"/>
            <a:ext cx="3707844" cy="2181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Let’s find out together</a:t>
            </a:r>
            <a:r>
              <a:rPr lang="en-US" sz="4800" dirty="0"/>
              <a:t> 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D3D6819-1A2A-46E3-98F6-4233F8D5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005" y="3099442"/>
            <a:ext cx="1792598" cy="17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5402" y="518205"/>
            <a:ext cx="69737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Relational Database Model </a:t>
            </a:r>
          </a:p>
        </p:txBody>
      </p:sp>
      <p:sp>
        <p:nvSpPr>
          <p:cNvPr id="2" name="Rectangle 1"/>
          <p:cNvSpPr/>
          <p:nvPr/>
        </p:nvSpPr>
        <p:spPr>
          <a:xfrm>
            <a:off x="715307" y="1202941"/>
            <a:ext cx="10861500" cy="167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dirty="0"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most common model</a:t>
            </a:r>
          </a:p>
          <a:p>
            <a:pPr fontAlgn="base">
              <a:lnSpc>
                <a:spcPct val="200000"/>
              </a:lnSpc>
            </a:pPr>
            <a:r>
              <a:rPr lang="en-US" dirty="0">
                <a:latin typeface="Bookman Old Style" panose="02050604050505020204" pitchFamily="18" charset="0"/>
              </a:rPr>
              <a:t>Relational Databases use </a:t>
            </a:r>
            <a:r>
              <a:rPr lang="en-US" b="1" dirty="0">
                <a:latin typeface="Bookman Old Style" panose="02050604050505020204" pitchFamily="18" charset="0"/>
              </a:rPr>
              <a:t>two or more tables</a:t>
            </a:r>
            <a:r>
              <a:rPr lang="en-US" dirty="0">
                <a:latin typeface="Bookman Old Style" panose="02050604050505020204" pitchFamily="18" charset="0"/>
              </a:rPr>
              <a:t> linked together (to form a relationship). </a:t>
            </a:r>
            <a:br>
              <a:rPr lang="en-US" dirty="0">
                <a:effectLst/>
                <a:latin typeface="Bookman Old Style" panose="02050604050505020204" pitchFamily="18" charset="0"/>
              </a:rPr>
            </a:br>
            <a:r>
              <a:rPr lang="en-US" dirty="0">
                <a:effectLst/>
                <a:latin typeface="Bookman Old Style" panose="02050604050505020204" pitchFamily="18" charset="0"/>
              </a:rPr>
              <a:t>It uses multiple table to store data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72" t="8925" r="3460"/>
          <a:stretch/>
        </p:blipFill>
        <p:spPr>
          <a:xfrm>
            <a:off x="1290213" y="3890896"/>
            <a:ext cx="8072862" cy="24488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390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lational Database">
            <a:hlinkClick r:id="" action="ppaction://media"/>
            <a:extLst>
              <a:ext uri="{FF2B5EF4-FFF2-40B4-BE49-F238E27FC236}">
                <a16:creationId xmlns:a16="http://schemas.microsoft.com/office/drawing/2014/main" id="{15BC1E29-CB0A-429B-84B3-71C0718A03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7678" y="1606239"/>
            <a:ext cx="8887143" cy="46259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379EE4-46CE-4A57-8505-55EAD04A216C}"/>
              </a:ext>
            </a:extLst>
          </p:cNvPr>
          <p:cNvSpPr/>
          <p:nvPr/>
        </p:nvSpPr>
        <p:spPr>
          <a:xfrm>
            <a:off x="1650924" y="787750"/>
            <a:ext cx="8486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 the following video and then answer the following questions</a:t>
            </a:r>
          </a:p>
        </p:txBody>
      </p:sp>
    </p:spTree>
    <p:extLst>
      <p:ext uri="{BB962C8B-B14F-4D97-AF65-F5344CB8AC3E}">
        <p14:creationId xmlns:p14="http://schemas.microsoft.com/office/powerpoint/2010/main" val="376051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1347</TotalTime>
  <Words>1748</Words>
  <Application>Microsoft Office PowerPoint</Application>
  <PresentationFormat>Widescreen</PresentationFormat>
  <Paragraphs>132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Söhne</vt:lpstr>
      <vt:lpstr>Arial</vt:lpstr>
      <vt:lpstr>Bookman Old Style</vt:lpstr>
      <vt:lpstr>Symbol</vt:lpstr>
      <vt:lpstr>Times New Roman</vt:lpstr>
      <vt:lpstr>Tw Cen MT</vt:lpstr>
      <vt:lpstr>Droplet</vt:lpstr>
      <vt:lpstr>DATABASE</vt:lpstr>
      <vt:lpstr>Objectives</vt:lpstr>
      <vt:lpstr>What is a database?</vt:lpstr>
      <vt:lpstr>PowerPoint Presentation</vt:lpstr>
      <vt:lpstr>Review Video</vt:lpstr>
      <vt:lpstr>PowerPoint Presentation</vt:lpstr>
      <vt:lpstr>Let’s find out together </vt:lpstr>
      <vt:lpstr>PowerPoint Presentation</vt:lpstr>
      <vt:lpstr>PowerPoint Presentation</vt:lpstr>
      <vt:lpstr>Relational Database Concepts</vt:lpstr>
      <vt:lpstr>Elements of Relational Database</vt:lpstr>
      <vt:lpstr>Key Relational Database terms</vt:lpstr>
      <vt:lpstr>PowerPoint Presentation</vt:lpstr>
      <vt:lpstr>Database keys</vt:lpstr>
      <vt:lpstr>Primary Key</vt:lpstr>
      <vt:lpstr>FOREIGN Key</vt:lpstr>
      <vt:lpstr>Composite key </vt:lpstr>
      <vt:lpstr>Candidate key</vt:lpstr>
      <vt:lpstr>secondary key</vt:lpstr>
      <vt:lpstr>PowerPoint Presentation</vt:lpstr>
      <vt:lpstr>Referential integrity</vt:lpstr>
      <vt:lpstr>Indexing </vt:lpstr>
      <vt:lpstr>Activity- 5 minutes</vt:lpstr>
      <vt:lpstr>Activity- 5 minutes-solution</vt:lpstr>
      <vt:lpstr>PowerPoint Presentation</vt:lpstr>
      <vt:lpstr>PowerPoint Presentation</vt:lpstr>
      <vt:lpstr>Activity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Janet Sterling</dc:creator>
  <cp:lastModifiedBy>Janet ReidSterling</cp:lastModifiedBy>
  <cp:revision>36</cp:revision>
  <dcterms:created xsi:type="dcterms:W3CDTF">2020-10-31T00:36:33Z</dcterms:created>
  <dcterms:modified xsi:type="dcterms:W3CDTF">2023-11-11T01:08:16Z</dcterms:modified>
</cp:coreProperties>
</file>